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3" r:id="rId2"/>
    <p:sldId id="293" r:id="rId3"/>
    <p:sldId id="294" r:id="rId4"/>
    <p:sldId id="304" r:id="rId5"/>
    <p:sldId id="305" r:id="rId6"/>
    <p:sldId id="295" r:id="rId7"/>
    <p:sldId id="296" r:id="rId8"/>
    <p:sldId id="338" r:id="rId9"/>
    <p:sldId id="306" r:id="rId10"/>
    <p:sldId id="307" r:id="rId11"/>
    <p:sldId id="297" r:id="rId12"/>
    <p:sldId id="315" r:id="rId13"/>
    <p:sldId id="316" r:id="rId14"/>
    <p:sldId id="317" r:id="rId15"/>
    <p:sldId id="318" r:id="rId16"/>
    <p:sldId id="342" r:id="rId17"/>
    <p:sldId id="331" r:id="rId18"/>
    <p:sldId id="311" r:id="rId19"/>
    <p:sldId id="312" r:id="rId20"/>
    <p:sldId id="313" r:id="rId21"/>
    <p:sldId id="314" r:id="rId22"/>
    <p:sldId id="308" r:id="rId23"/>
    <p:sldId id="309" r:id="rId24"/>
    <p:sldId id="310" r:id="rId25"/>
    <p:sldId id="330" r:id="rId26"/>
    <p:sldId id="299" r:id="rId27"/>
    <p:sldId id="339" r:id="rId28"/>
    <p:sldId id="319" r:id="rId29"/>
    <p:sldId id="322" r:id="rId30"/>
    <p:sldId id="329" r:id="rId31"/>
    <p:sldId id="300" r:id="rId32"/>
    <p:sldId id="340" r:id="rId33"/>
    <p:sldId id="321" r:id="rId34"/>
    <p:sldId id="328" r:id="rId35"/>
    <p:sldId id="301" r:id="rId36"/>
    <p:sldId id="323" r:id="rId37"/>
    <p:sldId id="324" r:id="rId38"/>
    <p:sldId id="325" r:id="rId39"/>
    <p:sldId id="326" r:id="rId40"/>
    <p:sldId id="327" r:id="rId41"/>
    <p:sldId id="335" r:id="rId42"/>
    <p:sldId id="336" r:id="rId43"/>
    <p:sldId id="337" r:id="rId44"/>
    <p:sldId id="290"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229265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46167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206433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347737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4"/>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32961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80698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3"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322175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307565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186106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127308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30F58B3-98F1-4039-84B8-E06A89D9592A}" type="datetimeFigureOut">
              <a:rPr lang="tr-TR" smtClean="0"/>
              <a:pPr/>
              <a:t>25.12.2020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211129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58B3-98F1-4039-84B8-E06A89D9592A}" type="datetimeFigureOut">
              <a:rPr lang="tr-TR" smtClean="0"/>
              <a:pPr/>
              <a:t>25.12.2020</a:t>
            </a:fld>
            <a:endParaRPr lang="tr-TR"/>
          </a:p>
        </p:txBody>
      </p:sp>
      <p:sp>
        <p:nvSpPr>
          <p:cNvPr id="5" name="Altbilgi Yer Tutucusu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F02C1-5F33-4021-A41E-A1E696F015A4}" type="slidenum">
              <a:rPr lang="tr-TR" smtClean="0"/>
              <a:pPr/>
              <a:t>‹#›</a:t>
            </a:fld>
            <a:endParaRPr lang="tr-TR"/>
          </a:p>
        </p:txBody>
      </p:sp>
    </p:spTree>
    <p:extLst>
      <p:ext uri="{BB962C8B-B14F-4D97-AF65-F5344CB8AC3E}">
        <p14:creationId xmlns:p14="http://schemas.microsoft.com/office/powerpoint/2010/main" val="141790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gm.meb.gov.tr/" TargetMode="External"/><Relationship Id="rId2" Type="http://schemas.openxmlformats.org/officeDocument/2006/relationships/hyperlink" Target="http://dinogretimiokullar.meb.gov.tr/default.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gm.meb.gov.tr/" TargetMode="External"/><Relationship Id="rId2" Type="http://schemas.openxmlformats.org/officeDocument/2006/relationships/hyperlink" Target="http://dinogretimiokullar.meb.gov.tr/default.asp" TargetMode="External"/><Relationship Id="rId1" Type="http://schemas.openxmlformats.org/officeDocument/2006/relationships/slideLayout" Target="../slideLayouts/slideLayout2.xml"/><Relationship Id="rId4" Type="http://schemas.openxmlformats.org/officeDocument/2006/relationships/hyperlink" Target="http://dogm.meb.gov.tr/pdf/ImamHatipTanitimKitapcigi.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slegimhayatim.meb.gov.tr/photos/2020/06/04/yetenek-sinavi-e-kilavuzu-2_5ed8c92575a6c.pdf" TargetMode="External"/><Relationship Id="rId2" Type="http://schemas.openxmlformats.org/officeDocument/2006/relationships/hyperlink" Target="http://meslek.eba.gov.tr/gsl.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slegimhayatim.meb.gov.tr/photos/2020/06/04/yetenek-sinavi-e-kilavuzu-2_5ed8c92575a6c.pdf" TargetMode="External"/><Relationship Id="rId2" Type="http://schemas.openxmlformats.org/officeDocument/2006/relationships/hyperlink" Target="http://meslek.eba.gov.tr/spor-lisesi.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eslek.eba.gov.tr/cerceve.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meslek.eba.gov.tr/cerceve.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hyperlink" Target="http://meslek.eba.gov.tr/cerceve.php" TargetMode="External"/><Relationship Id="rId1" Type="http://schemas.openxmlformats.org/officeDocument/2006/relationships/slideLayout" Target="../slideLayouts/slideLayout2.xml"/><Relationship Id="rId5" Type="http://schemas.openxmlformats.org/officeDocument/2006/relationships/hyperlink" Target="http://www.alantercihleri.com/" TargetMode="External"/><Relationship Id="rId4" Type="http://schemas.openxmlformats.org/officeDocument/2006/relationships/hyperlink" Target="http://mtegm.meb.gov.tr/kurumlar/"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meslegimhayatim.meb.gov.tr/egitim/mesleki-egiti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maol.meb.gov.tr/" TargetMode="External"/><Relationship Id="rId2" Type="http://schemas.openxmlformats.org/officeDocument/2006/relationships/hyperlink" Target="https://aol.meb.gov.tr/" TargetMode="External"/><Relationship Id="rId1" Type="http://schemas.openxmlformats.org/officeDocument/2006/relationships/slideLayout" Target="../slideLayouts/slideLayout2.xml"/><Relationship Id="rId4" Type="http://schemas.openxmlformats.org/officeDocument/2006/relationships/hyperlink" Target="https://aoihl.meb.gov.t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 LİSEYE YERLEŞTİRME NASIL YAPILMAKTADIR.</a:t>
            </a:r>
            <a:endParaRPr lang="tr-TR" dirty="0"/>
          </a:p>
        </p:txBody>
      </p:sp>
      <p:sp>
        <p:nvSpPr>
          <p:cNvPr id="3" name="2 İçerik Yer Tutucusu"/>
          <p:cNvSpPr>
            <a:spLocks noGrp="1"/>
          </p:cNvSpPr>
          <p:nvPr>
            <p:ph idx="1"/>
          </p:nvPr>
        </p:nvSpPr>
        <p:spPr/>
        <p:txBody>
          <a:bodyPr>
            <a:normAutofit fontScale="92500"/>
          </a:bodyPr>
          <a:lstStyle/>
          <a:p>
            <a:pPr>
              <a:buNone/>
            </a:pPr>
            <a:endParaRPr lang="tr-TR" dirty="0" smtClean="0"/>
          </a:p>
          <a:p>
            <a:pPr>
              <a:buNone/>
            </a:pPr>
            <a:r>
              <a:rPr lang="tr-TR" sz="3600" dirty="0" smtClean="0"/>
              <a:t>1-  </a:t>
            </a:r>
            <a:r>
              <a:rPr lang="tr-TR" sz="3600" dirty="0" smtClean="0">
                <a:solidFill>
                  <a:srgbClr val="FF0000"/>
                </a:solidFill>
              </a:rPr>
              <a:t>MERKEZİ YERLEŞTİRME</a:t>
            </a:r>
            <a:r>
              <a:rPr lang="tr-TR" sz="3600" dirty="0" smtClean="0"/>
              <a:t> (LGS PUANI/YÜZDELİK DİLİM)</a:t>
            </a:r>
          </a:p>
          <a:p>
            <a:pPr>
              <a:buNone/>
            </a:pPr>
            <a:endParaRPr lang="tr-TR" sz="3600" dirty="0" smtClean="0"/>
          </a:p>
          <a:p>
            <a:pPr>
              <a:buNone/>
            </a:pPr>
            <a:r>
              <a:rPr lang="tr-TR" sz="3600" dirty="0" smtClean="0"/>
              <a:t>2-</a:t>
            </a:r>
            <a:r>
              <a:rPr lang="tr-TR" sz="3600" dirty="0" smtClean="0">
                <a:solidFill>
                  <a:srgbClr val="FF0000"/>
                </a:solidFill>
              </a:rPr>
              <a:t>YEREL YERLEŞTİRME:</a:t>
            </a:r>
            <a:r>
              <a:rPr lang="tr-TR" sz="3600" dirty="0" smtClean="0">
                <a:solidFill>
                  <a:srgbClr val="0070C0"/>
                </a:solidFill>
              </a:rPr>
              <a:t>ADRESE DAYALI </a:t>
            </a:r>
            <a:r>
              <a:rPr lang="tr-TR" sz="3600" dirty="0" smtClean="0"/>
              <a:t>(</a:t>
            </a:r>
            <a:r>
              <a:rPr lang="tr-TR" sz="3600" smtClean="0"/>
              <a:t>OKUL BAŞARI PUANI</a:t>
            </a:r>
            <a:r>
              <a:rPr lang="tr-TR" sz="3600" dirty="0" smtClean="0"/>
              <a:t>)</a:t>
            </a:r>
          </a:p>
          <a:p>
            <a:pPr>
              <a:buNone/>
            </a:pPr>
            <a:endParaRPr lang="tr-TR" sz="3600" dirty="0" smtClean="0"/>
          </a:p>
          <a:p>
            <a:pPr>
              <a:buNone/>
            </a:pPr>
            <a:r>
              <a:rPr lang="tr-TR" sz="3600" dirty="0" smtClean="0"/>
              <a:t>3-</a:t>
            </a:r>
            <a:r>
              <a:rPr lang="tr-TR" sz="3600" dirty="0" smtClean="0">
                <a:solidFill>
                  <a:srgbClr val="FF0000"/>
                </a:solidFill>
              </a:rPr>
              <a:t>YETENEK SINAVI İLE YERLEŞTİRME </a:t>
            </a:r>
            <a:r>
              <a:rPr lang="tr-TR" sz="3600" dirty="0" smtClean="0"/>
              <a:t>(YETENEK SINAVI PUANI)</a:t>
            </a:r>
            <a:endParaRPr lang="tr-T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nadolu lisesi seçmeli.png"/>
          <p:cNvPicPr>
            <a:picLocks noGrp="1" noChangeAspect="1"/>
          </p:cNvPicPr>
          <p:nvPr>
            <p:ph idx="1"/>
          </p:nvPr>
        </p:nvPicPr>
        <p:blipFill>
          <a:blip r:embed="rId2"/>
          <a:stretch>
            <a:fillRect/>
          </a:stretch>
        </p:blipFill>
        <p:spPr>
          <a:xfrm>
            <a:off x="992777" y="248193"/>
            <a:ext cx="10345783" cy="64138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FEN VE SOSYAL BİLİMLER PROGRAMI UYGULAYAN İMAM HATİP LİSELERİ</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smtClean="0"/>
              <a:t> Anadolu İmam Hatip Liselerinde öğrenim görüp fen bilimlerine ve sosyal bilimlere ilgi duyan öğrencilerin kabiliyetleri doğrultusunda gelişmelerine destek vermek, rasyonel ve analitik düşünme becerilerini geliştirmek, </a:t>
            </a:r>
          </a:p>
          <a:p>
            <a:r>
              <a:rPr lang="tr-TR" dirty="0" smtClean="0"/>
              <a:t> Bilim ve medeniyet tarihimizde öne çıkan bilim insanlarını ve düşünürleri tanımalarını, onların hayatları, eserleri ve etkileri hakkında bilgi edinmelerini sağlamak, </a:t>
            </a:r>
          </a:p>
          <a:p>
            <a:r>
              <a:rPr lang="tr-TR" dirty="0" smtClean="0"/>
              <a:t> Öğrencilerin fen bilimleri ve sosyal bilimler alanında ilgi ve kabiliyetleri doğrultusunda daha donanımlı, özgüvenleri yüksek, kendi medeniyet değerlerinin farkında olarak yetişmelerine ve onların yükseköğrenime hazırlanmalarına katkı sağlamaktır.  </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FEN BİLİMLERİ ORTAK.png"/>
          <p:cNvPicPr>
            <a:picLocks noGrp="1" noChangeAspect="1"/>
          </p:cNvPicPr>
          <p:nvPr>
            <p:ph idx="1"/>
          </p:nvPr>
        </p:nvPicPr>
        <p:blipFill>
          <a:blip r:embed="rId2"/>
          <a:stretch>
            <a:fillRect/>
          </a:stretch>
        </p:blipFill>
        <p:spPr>
          <a:xfrm>
            <a:off x="679269" y="457200"/>
            <a:ext cx="11038114" cy="5719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FEN BİLİMLERİ SEÇMELİ.png"/>
          <p:cNvPicPr>
            <a:picLocks noGrp="1" noChangeAspect="1"/>
          </p:cNvPicPr>
          <p:nvPr>
            <p:ph idx="1"/>
          </p:nvPr>
        </p:nvPicPr>
        <p:blipFill>
          <a:blip r:embed="rId2"/>
          <a:stretch>
            <a:fillRect/>
          </a:stretch>
        </p:blipFill>
        <p:spPr>
          <a:xfrm>
            <a:off x="725532" y="431075"/>
            <a:ext cx="10978787" cy="587828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SOSYAL BİLİMLER ORTAK.png"/>
          <p:cNvPicPr>
            <a:picLocks noGrp="1" noChangeAspect="1"/>
          </p:cNvPicPr>
          <p:nvPr>
            <p:ph idx="1"/>
          </p:nvPr>
        </p:nvPicPr>
        <p:blipFill>
          <a:blip r:embed="rId2"/>
          <a:stretch>
            <a:fillRect/>
          </a:stretch>
        </p:blipFill>
        <p:spPr>
          <a:xfrm>
            <a:off x="666205" y="365760"/>
            <a:ext cx="11051177" cy="581120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SOSYAL BİLİMLER SEÇMELİ.png"/>
          <p:cNvPicPr>
            <a:picLocks noGrp="1" noChangeAspect="1"/>
          </p:cNvPicPr>
          <p:nvPr>
            <p:ph idx="1"/>
          </p:nvPr>
        </p:nvPicPr>
        <p:blipFill>
          <a:blip r:embed="rId2"/>
          <a:stretch>
            <a:fillRect/>
          </a:stretch>
        </p:blipFill>
        <p:spPr>
          <a:xfrm>
            <a:off x="391886" y="352697"/>
            <a:ext cx="11025051" cy="599585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İZMİR İLİMİZDEKİ  FEN VE SOSYAL BİLİMLER PROGRAMI UYGULAYAN ANADOLU İMAM HATİP LİSELERİMİZ’DEN BİR KAÇI ;</a:t>
            </a:r>
            <a:endParaRPr lang="tr-TR" dirty="0"/>
          </a:p>
        </p:txBody>
      </p:sp>
      <p:sp>
        <p:nvSpPr>
          <p:cNvPr id="3" name="2 İçerik Yer Tutucusu"/>
          <p:cNvSpPr>
            <a:spLocks noGrp="1"/>
          </p:cNvSpPr>
          <p:nvPr>
            <p:ph idx="1"/>
          </p:nvPr>
        </p:nvSpPr>
        <p:spPr>
          <a:xfrm>
            <a:off x="838200" y="1825624"/>
            <a:ext cx="10515600" cy="4833083"/>
          </a:xfrm>
        </p:spPr>
        <p:txBody>
          <a:bodyPr>
            <a:normAutofit fontScale="92500" lnSpcReduction="10000"/>
          </a:bodyPr>
          <a:lstStyle/>
          <a:p>
            <a:endParaRPr lang="tr-TR" dirty="0" smtClean="0"/>
          </a:p>
          <a:p>
            <a:r>
              <a:rPr lang="tr-TR" dirty="0" smtClean="0"/>
              <a:t>Karabağlar Necmettin Erbakan Anadolu İmam Hatip Lisesi</a:t>
            </a:r>
          </a:p>
          <a:p>
            <a:endParaRPr lang="tr-TR" dirty="0" smtClean="0"/>
          </a:p>
          <a:p>
            <a:r>
              <a:rPr lang="tr-TR" dirty="0" smtClean="0"/>
              <a:t>Gaziemir Şehit Mustafa Yaman A.İ.H.L.</a:t>
            </a:r>
          </a:p>
          <a:p>
            <a:endParaRPr lang="tr-TR" dirty="0" smtClean="0"/>
          </a:p>
          <a:p>
            <a:r>
              <a:rPr lang="tr-TR" dirty="0" smtClean="0"/>
              <a:t>Konak Şehit Ömer </a:t>
            </a:r>
            <a:r>
              <a:rPr lang="tr-TR" dirty="0" err="1" smtClean="0"/>
              <a:t>Halisdemir</a:t>
            </a:r>
            <a:r>
              <a:rPr lang="tr-TR" dirty="0" smtClean="0"/>
              <a:t> Anadolu İ.H.L.</a:t>
            </a:r>
          </a:p>
          <a:p>
            <a:pPr marL="0" indent="0">
              <a:buNone/>
            </a:pPr>
            <a:endParaRPr lang="tr-TR" dirty="0" smtClean="0"/>
          </a:p>
          <a:p>
            <a:pPr marL="0" indent="0">
              <a:buNone/>
            </a:pPr>
            <a:r>
              <a:rPr lang="tr-TR" dirty="0" smtClean="0"/>
              <a:t>(Yukarıda Fen ve Sosyal Bilimler Programı uygulayan Anadolu İmam Hatip Liselerinden sadece 3’ ü paylaşılmıştır).</a:t>
            </a:r>
          </a:p>
          <a:p>
            <a:r>
              <a:rPr lang="tr-TR" dirty="0">
                <a:solidFill>
                  <a:schemeClr val="accent5">
                    <a:lumMod val="50000"/>
                  </a:schemeClr>
                </a:solidFill>
              </a:rPr>
              <a:t>MERAK ETTİĞİNİZ OKUL HAKKINDA BİLGİ ALMAK İSTERSENİZ,OKULUN  KENDİ İNTERNET SİTESİNE  BAKABİLİRSİNİZ</a:t>
            </a:r>
          </a:p>
          <a:p>
            <a:endParaRPr lang="tr-TR" dirty="0" smtClean="0"/>
          </a:p>
        </p:txBody>
      </p:sp>
    </p:spTree>
    <p:extLst>
      <p:ext uri="{BB962C8B-B14F-4D97-AF65-F5344CB8AC3E}">
        <p14:creationId xmlns:p14="http://schemas.microsoft.com/office/powerpoint/2010/main" val="113481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FEN VE SOSYAL BİLİMLER PROGRAMI UYGULAYAN İMAM HATİP LİSELERİ İLE İLGİLİ SİTELER</a:t>
            </a:r>
            <a:endParaRPr lang="tr-TR" dirty="0"/>
          </a:p>
        </p:txBody>
      </p:sp>
      <p:sp>
        <p:nvSpPr>
          <p:cNvPr id="3" name="2 İçerik Yer Tutucusu"/>
          <p:cNvSpPr>
            <a:spLocks noGrp="1"/>
          </p:cNvSpPr>
          <p:nvPr>
            <p:ph idx="1"/>
          </p:nvPr>
        </p:nvSpPr>
        <p:spPr/>
        <p:txBody>
          <a:bodyPr/>
          <a:lstStyle/>
          <a:p>
            <a:r>
              <a:rPr lang="tr-TR" dirty="0" smtClean="0">
                <a:hlinkClick r:id="rId2"/>
              </a:rPr>
              <a:t>http://dinogretimiokullar.meb.gov.tr/default.asp</a:t>
            </a:r>
            <a:endParaRPr lang="tr-TR" dirty="0" smtClean="0"/>
          </a:p>
          <a:p>
            <a:r>
              <a:rPr lang="tr-TR" dirty="0" smtClean="0">
                <a:hlinkClick r:id="rId3"/>
              </a:rPr>
              <a:t>https://dogm.meb.gov.tr/</a:t>
            </a:r>
            <a:endParaRPr lang="tr-TR" dirty="0" smtClean="0"/>
          </a:p>
          <a:p>
            <a:endParaRPr lang="tr-TR" dirty="0"/>
          </a:p>
          <a:p>
            <a:endParaRPr lang="tr-TR" dirty="0" smtClean="0"/>
          </a:p>
          <a:p>
            <a:endParaRPr lang="tr-TR" dirty="0" smtClean="0"/>
          </a:p>
          <a:p>
            <a:pPr>
              <a:buNone/>
            </a:pPr>
            <a:endParaRPr lang="tr-TR" dirty="0"/>
          </a:p>
        </p:txBody>
      </p:sp>
      <p:sp>
        <p:nvSpPr>
          <p:cNvPr id="4" name="Dikdörtgen 3"/>
          <p:cNvSpPr/>
          <p:nvPr/>
        </p:nvSpPr>
        <p:spPr>
          <a:xfrm>
            <a:off x="726831" y="3776228"/>
            <a:ext cx="10925907" cy="1938992"/>
          </a:xfrm>
          <a:prstGeom prst="rect">
            <a:avLst/>
          </a:prstGeom>
        </p:spPr>
        <p:txBody>
          <a:bodyPr wrap="square">
            <a:spAutoFit/>
          </a:bodyPr>
          <a:lstStyle/>
          <a:p>
            <a:r>
              <a:rPr lang="tr-TR" sz="4000" dirty="0">
                <a:solidFill>
                  <a:srgbClr val="002060"/>
                </a:solidFill>
              </a:rPr>
              <a:t>MERAK ETTİĞİNİZ OKUL HAKKINDA BİLGİ ALMAK İSTERSENİZ,OKULUN  KENDİ İNTERNET SİTESİNE  BAKABİLİRSİNİZ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SOSYAL BİLİMLER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SOSYAL BİLİMLER LİSELERİ: EDEBİYAT VE SOSYAL BİLİMLER ALANLARINDA İLGİ VE YETENEKLERİ ÜST DÜZEYDE OLAN ÖĞRENCİLERİ YÜKSEK ÖĞRETİME HAZIRLAYARAK EDEBİYAT VE SOSYAL BİLİMLER ALANLARINDA İHTİYAÇ DUYULAN ÜSTÜN NİTELİKLİ BİLİM İNSANLARININ YETİŞTİRİLMESİNE KAYNAKLIK ETMEK AMACIYLA KURULAN LİSELERDİR</a:t>
            </a:r>
          </a:p>
          <a:p>
            <a:r>
              <a:rPr lang="tr-TR" dirty="0" smtClean="0">
                <a:solidFill>
                  <a:srgbClr val="002060"/>
                </a:solidFill>
              </a:rPr>
              <a:t>LGS PUANI /YÜZDELİK DİLİMİ  İLE ÖĞRENCİ ALMAKTADIR</a:t>
            </a:r>
            <a:endParaRPr lang="tr-TR"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İZMİR İLİMİZDEKİ  SOSYAL BİLİMLER LİSELERİ</a:t>
            </a:r>
            <a:endParaRPr lang="tr-TR" dirty="0"/>
          </a:p>
        </p:txBody>
      </p:sp>
      <p:sp>
        <p:nvSpPr>
          <p:cNvPr id="3" name="2 İçerik Yer Tutucusu"/>
          <p:cNvSpPr>
            <a:spLocks noGrp="1"/>
          </p:cNvSpPr>
          <p:nvPr>
            <p:ph idx="1"/>
          </p:nvPr>
        </p:nvSpPr>
        <p:spPr>
          <a:xfrm>
            <a:off x="838200" y="1825624"/>
            <a:ext cx="10515600" cy="4833083"/>
          </a:xfrm>
        </p:spPr>
        <p:txBody>
          <a:bodyPr>
            <a:normAutofit/>
          </a:bodyPr>
          <a:lstStyle/>
          <a:p>
            <a:endParaRPr lang="tr-TR" dirty="0" smtClean="0"/>
          </a:p>
          <a:p>
            <a:r>
              <a:rPr lang="tr-TR" dirty="0" smtClean="0"/>
              <a:t>Buca Mehmet Akif Ersoy Sosyal Bilimler Lisesi</a:t>
            </a:r>
          </a:p>
          <a:p>
            <a:endParaRPr lang="tr-TR" dirty="0" smtClean="0"/>
          </a:p>
          <a:p>
            <a:r>
              <a:rPr lang="tr-TR" dirty="0" smtClean="0"/>
              <a:t>Urla Cengiz Aytmatov Sosyal Bilimler Lisesi</a:t>
            </a:r>
          </a:p>
          <a:p>
            <a:endParaRPr lang="tr-TR" dirty="0" smtClean="0"/>
          </a:p>
          <a:p>
            <a:r>
              <a:rPr lang="tr-TR" dirty="0" smtClean="0"/>
              <a:t>Tire Öğretmen Melahat Aksoy Sosyal Bilimler Lisesi</a:t>
            </a:r>
          </a:p>
          <a:p>
            <a:endParaRPr lang="tr-TR" dirty="0" smtClean="0"/>
          </a:p>
          <a:p>
            <a:r>
              <a:rPr lang="tr-TR" dirty="0">
                <a:solidFill>
                  <a:schemeClr val="accent5">
                    <a:lumMod val="50000"/>
                  </a:schemeClr>
                </a:solidFill>
              </a:rPr>
              <a:t>MERAK ETTİĞİNİZ OKUL HAKKINDA BİLGİ ALMAK İSTERSENİZ,OKULUN  KENDİ İNTERNET SİTESİNE  BAKABİLİRSİNİZ</a:t>
            </a:r>
          </a:p>
          <a:p>
            <a:endParaRPr lang="tr-T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FEN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AĞIRLIKLI OLARAK FEN VE MATEMATİK ALANINDA EĞİTİM VEREN OKULLARDIR.</a:t>
            </a:r>
          </a:p>
          <a:p>
            <a:r>
              <a:rPr lang="tr-TR" dirty="0" smtClean="0">
                <a:solidFill>
                  <a:srgbClr val="002060"/>
                </a:solidFill>
              </a:rPr>
              <a:t>MERKEZİ YERLEŞTİRME (LGS PUANINA-YÜZDELİK DİLİME) GÖRE TERCİH EDİLMEKTEDİR.</a:t>
            </a:r>
          </a:p>
          <a:p>
            <a:r>
              <a:rPr lang="tr-TR" dirty="0" smtClean="0"/>
              <a:t>LGS PUANI İLE TÜRKİYEDEKİ TÜM FEN LİSELERİ TERCİH EDİLEBİLMEKTEDİR.</a:t>
            </a:r>
          </a:p>
          <a:p>
            <a:r>
              <a:rPr lang="tr-TR" dirty="0" smtClean="0">
                <a:solidFill>
                  <a:srgbClr val="002060"/>
                </a:solidFill>
              </a:rPr>
              <a:t>GENEL OLARAK OKULUN KENDİNE AİT KIZ ERKEK AYRI YURDU OLABİLMEKTEDİR İSTEYEN ÖĞRENCİLER KONTENJAN DAHİLİNDE KALABİLİYOR.</a:t>
            </a:r>
            <a:endParaRPr lang="tr-TR"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osyal bilimler ortak ders.png"/>
          <p:cNvPicPr>
            <a:picLocks noGrp="1" noChangeAspect="1"/>
          </p:cNvPicPr>
          <p:nvPr>
            <p:ph idx="1"/>
          </p:nvPr>
        </p:nvPicPr>
        <p:blipFill>
          <a:blip r:embed="rId2"/>
          <a:stretch>
            <a:fillRect/>
          </a:stretch>
        </p:blipFill>
        <p:spPr>
          <a:xfrm>
            <a:off x="587829" y="248193"/>
            <a:ext cx="11011989" cy="625710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osyal bilimler seçmeli.png"/>
          <p:cNvPicPr>
            <a:picLocks noGrp="1" noChangeAspect="1"/>
          </p:cNvPicPr>
          <p:nvPr>
            <p:ph idx="1"/>
          </p:nvPr>
        </p:nvPicPr>
        <p:blipFill>
          <a:blip r:embed="rId2"/>
          <a:stretch>
            <a:fillRect/>
          </a:stretch>
        </p:blipFill>
        <p:spPr>
          <a:xfrm>
            <a:off x="666205" y="261256"/>
            <a:ext cx="11090365" cy="623098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ANADOLU İMAM HATİP LİSELERİ</a:t>
            </a:r>
            <a:endParaRPr lang="tr-TR" dirty="0"/>
          </a:p>
        </p:txBody>
      </p:sp>
      <p:sp>
        <p:nvSpPr>
          <p:cNvPr id="3" name="2 İçerik Yer Tutucusu"/>
          <p:cNvSpPr>
            <a:spLocks noGrp="1"/>
          </p:cNvSpPr>
          <p:nvPr>
            <p:ph idx="1"/>
          </p:nvPr>
        </p:nvSpPr>
        <p:spPr/>
        <p:txBody>
          <a:bodyPr/>
          <a:lstStyle/>
          <a:p>
            <a:r>
              <a:rPr lang="tr-TR" dirty="0" smtClean="0"/>
              <a:t>Anadolu İmam Hatip Liseleri, millî eğitim sistemimiz içerisinde ortaöğretim (lise) düzeyinde yer alan, Fen ve Sosyal bilimler alanındaki derslerle birlikte Temel İslam Bilimlerine ait derslerin de okutulduğu, üniversitelerin bütün alanlarına yönelik öğrenci yetiştiren okullardır.</a:t>
            </a:r>
          </a:p>
          <a:p>
            <a:r>
              <a:rPr lang="tr-TR" dirty="0" smtClean="0"/>
              <a:t>Okullardan bazıları sınavla öğrenci alırken önemli bir kısmı sınav şartı olmaksızın öğrenci almaktadır.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ortak.png"/>
          <p:cNvPicPr>
            <a:picLocks noGrp="1" noChangeAspect="1"/>
          </p:cNvPicPr>
          <p:nvPr>
            <p:ph idx="1"/>
          </p:nvPr>
        </p:nvPicPr>
        <p:blipFill>
          <a:blip r:embed="rId2"/>
          <a:stretch>
            <a:fillRect/>
          </a:stretch>
        </p:blipFill>
        <p:spPr>
          <a:xfrm>
            <a:off x="1296866" y="274320"/>
            <a:ext cx="9649807" cy="596972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mesleki.png"/>
          <p:cNvPicPr>
            <a:picLocks noGrp="1" noChangeAspect="1"/>
          </p:cNvPicPr>
          <p:nvPr>
            <p:ph idx="1"/>
          </p:nvPr>
        </p:nvPicPr>
        <p:blipFill>
          <a:blip r:embed="rId2"/>
          <a:stretch>
            <a:fillRect/>
          </a:stretch>
        </p:blipFill>
        <p:spPr>
          <a:xfrm>
            <a:off x="862149" y="365760"/>
            <a:ext cx="11103428" cy="59436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ANADOLU İMAM HATİP LİSELERİ İLE İLGİLİ BAKABİLECEĞİNİZ SİTELER</a:t>
            </a:r>
            <a:endParaRPr lang="tr-TR" dirty="0"/>
          </a:p>
        </p:txBody>
      </p:sp>
      <p:sp>
        <p:nvSpPr>
          <p:cNvPr id="3" name="2 İçerik Yer Tutucusu"/>
          <p:cNvSpPr>
            <a:spLocks noGrp="1"/>
          </p:cNvSpPr>
          <p:nvPr>
            <p:ph idx="1"/>
          </p:nvPr>
        </p:nvSpPr>
        <p:spPr/>
        <p:txBody>
          <a:bodyPr/>
          <a:lstStyle/>
          <a:p>
            <a:r>
              <a:rPr lang="tr-TR" dirty="0" smtClean="0">
                <a:hlinkClick r:id="rId2"/>
              </a:rPr>
              <a:t>http://dinogretimiokullar.meb.gov.tr/default.asp</a:t>
            </a:r>
            <a:endParaRPr lang="tr-TR" dirty="0" smtClean="0"/>
          </a:p>
          <a:p>
            <a:r>
              <a:rPr lang="tr-TR" dirty="0" smtClean="0">
                <a:hlinkClick r:id="rId3"/>
              </a:rPr>
              <a:t>https://dogm.meb.gov.tr/</a:t>
            </a:r>
            <a:endParaRPr lang="tr-TR" dirty="0" smtClean="0"/>
          </a:p>
          <a:p>
            <a:r>
              <a:rPr lang="tr-TR" dirty="0" smtClean="0">
                <a:hlinkClick r:id="rId4"/>
              </a:rPr>
              <a:t>http://dogm.meb.gov.tr/pdf/ImamHatipTanitimKitapcigi.pdf</a:t>
            </a:r>
            <a:endParaRPr lang="tr-TR" dirty="0" smtClean="0"/>
          </a:p>
          <a:p>
            <a:endParaRPr lang="tr-TR" dirty="0" smtClean="0"/>
          </a:p>
          <a:p>
            <a:endParaRPr lang="tr-TR" dirty="0" smtClean="0"/>
          </a:p>
          <a:p>
            <a:r>
              <a:rPr lang="tr-TR" dirty="0" smtClean="0">
                <a:solidFill>
                  <a:srgbClr val="0070C0"/>
                </a:solidFill>
              </a:rPr>
              <a:t>MERAK ETTİĞİNİZ OKULUN KENDİ İNTERNET SİTESİNE DE BAKABİLİRSİNİZ</a:t>
            </a:r>
            <a:endParaRPr lang="tr-TR" dirty="0" smtClean="0"/>
          </a:p>
          <a:p>
            <a:pPr>
              <a:buNone/>
            </a:pPr>
            <a:endParaRPr lang="tr-TR" dirty="0" smtClean="0"/>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GÜZEL SANATLAR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GÜZEL SANATLAR LİSELERİ, ÖĞRENCİLERE GÜZEL SANATLARLA İLGİLİ TEMEL BİLGİ VE BECERİLER KAZANDIRMAYI VE GÜZEL SANATLAR ALANINDA NİTELİKLİ İNSAN YETİŞTİRİLMESİNE KAYNAKLIK ETMEKTEDİR.</a:t>
            </a:r>
          </a:p>
          <a:p>
            <a:r>
              <a:rPr lang="tr-TR" dirty="0" smtClean="0"/>
              <a:t>ORTAOKUL/İMAM-HATİP ORTAOKULUNDAN O YIL MEZUN OLANLAR ARASINDA </a:t>
            </a:r>
            <a:r>
              <a:rPr lang="tr-TR" dirty="0" smtClean="0">
                <a:solidFill>
                  <a:srgbClr val="FF0000"/>
                </a:solidFill>
              </a:rPr>
              <a:t>YETENEK SINAVI </a:t>
            </a:r>
            <a:r>
              <a:rPr lang="tr-TR" dirty="0" smtClean="0"/>
              <a:t>İLE ÖĞRENCİ ALINMAKTADIR.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İZMİR İLİMİZDEKİ  GÜZEL SANATLAR LİSELERİ</a:t>
            </a:r>
            <a:endParaRPr lang="tr-TR" dirty="0"/>
          </a:p>
        </p:txBody>
      </p:sp>
      <p:sp>
        <p:nvSpPr>
          <p:cNvPr id="3" name="2 İçerik Yer Tutucusu"/>
          <p:cNvSpPr>
            <a:spLocks noGrp="1"/>
          </p:cNvSpPr>
          <p:nvPr>
            <p:ph idx="1"/>
          </p:nvPr>
        </p:nvSpPr>
        <p:spPr>
          <a:xfrm>
            <a:off x="838200" y="1825624"/>
            <a:ext cx="10515600" cy="4833083"/>
          </a:xfrm>
        </p:spPr>
        <p:txBody>
          <a:bodyPr>
            <a:normAutofit/>
          </a:bodyPr>
          <a:lstStyle/>
          <a:p>
            <a:endParaRPr lang="tr-TR" dirty="0" smtClean="0"/>
          </a:p>
          <a:p>
            <a:r>
              <a:rPr lang="tr-TR" dirty="0" smtClean="0"/>
              <a:t>Buca Işılay Saygın Güzel Sanatlar Lisesi</a:t>
            </a:r>
          </a:p>
          <a:p>
            <a:endParaRPr lang="tr-TR" dirty="0" smtClean="0"/>
          </a:p>
          <a:p>
            <a:r>
              <a:rPr lang="tr-TR" dirty="0" smtClean="0"/>
              <a:t>Kemalpaşa Ümran </a:t>
            </a:r>
            <a:r>
              <a:rPr lang="tr-TR" dirty="0" err="1" smtClean="0"/>
              <a:t>Baradan</a:t>
            </a:r>
            <a:r>
              <a:rPr lang="tr-TR" dirty="0" smtClean="0"/>
              <a:t> Güzel Sanatlar Lisesi</a:t>
            </a:r>
          </a:p>
          <a:p>
            <a:endParaRPr lang="tr-TR" dirty="0" smtClean="0"/>
          </a:p>
          <a:p>
            <a:r>
              <a:rPr lang="tr-TR" u="sng" dirty="0" smtClean="0"/>
              <a:t>Özel</a:t>
            </a:r>
            <a:r>
              <a:rPr lang="tr-TR" dirty="0" smtClean="0"/>
              <a:t> </a:t>
            </a:r>
            <a:r>
              <a:rPr lang="tr-TR" dirty="0" err="1" smtClean="0"/>
              <a:t>Çamlaraltı</a:t>
            </a:r>
            <a:r>
              <a:rPr lang="tr-TR" dirty="0" smtClean="0"/>
              <a:t> Anadolu Güzel Sanatlar Lisesi</a:t>
            </a:r>
          </a:p>
          <a:p>
            <a:endParaRPr lang="tr-TR" dirty="0" smtClean="0"/>
          </a:p>
          <a:p>
            <a:r>
              <a:rPr lang="tr-TR" dirty="0">
                <a:solidFill>
                  <a:schemeClr val="accent5">
                    <a:lumMod val="50000"/>
                  </a:schemeClr>
                </a:solidFill>
              </a:rPr>
              <a:t>MERAK ETTİĞİNİZ OKUL HAKKINDA BİLGİ ALMAK İSTERSENİZ,OKULUN  KENDİ İNTERNET SİTESİNE  BAKABİLİRSİNİZ</a:t>
            </a:r>
          </a:p>
          <a:p>
            <a:endParaRPr lang="tr-TR" dirty="0" smtClean="0"/>
          </a:p>
        </p:txBody>
      </p:sp>
    </p:spTree>
    <p:extLst>
      <p:ext uri="{BB962C8B-B14F-4D97-AF65-F5344CB8AC3E}">
        <p14:creationId xmlns:p14="http://schemas.microsoft.com/office/powerpoint/2010/main" val="2375114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34).png"/>
          <p:cNvPicPr>
            <a:picLocks noGrp="1" noChangeAspect="1"/>
          </p:cNvPicPr>
          <p:nvPr>
            <p:ph idx="1"/>
          </p:nvPr>
        </p:nvPicPr>
        <p:blipFill>
          <a:blip r:embed="rId2"/>
          <a:stretch>
            <a:fillRect/>
          </a:stretch>
        </p:blipFill>
        <p:spPr>
          <a:xfrm>
            <a:off x="0" y="169816"/>
            <a:ext cx="11090365" cy="634854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38).png"/>
          <p:cNvPicPr>
            <a:picLocks noGrp="1" noChangeAspect="1"/>
          </p:cNvPicPr>
          <p:nvPr>
            <p:ph idx="1"/>
          </p:nvPr>
        </p:nvPicPr>
        <p:blipFill>
          <a:blip r:embed="rId2"/>
          <a:stretch>
            <a:fillRect/>
          </a:stretch>
        </p:blipFill>
        <p:spPr>
          <a:xfrm>
            <a:off x="574766" y="339634"/>
            <a:ext cx="10920548" cy="624404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5577" y="431074"/>
            <a:ext cx="10818223" cy="5745890"/>
          </a:xfrm>
        </p:spPr>
        <p:txBody>
          <a:bodyPr>
            <a:normAutofit lnSpcReduction="10000"/>
          </a:bodyPr>
          <a:lstStyle/>
          <a:p>
            <a:pPr marL="0" indent="0">
              <a:buNone/>
            </a:pPr>
            <a:r>
              <a:rPr lang="tr-TR" dirty="0" smtClean="0"/>
              <a:t>İZMİR İLİMİZDEKİ  FEN LİSELERİ</a:t>
            </a:r>
          </a:p>
          <a:p>
            <a:pPr marL="0" indent="0">
              <a:buNone/>
            </a:pPr>
            <a:endParaRPr lang="tr-TR" dirty="0" smtClean="0"/>
          </a:p>
          <a:p>
            <a:r>
              <a:rPr lang="tr-TR" dirty="0" smtClean="0"/>
              <a:t> İzmir Fen Lisesi-BORNOVA</a:t>
            </a:r>
          </a:p>
          <a:p>
            <a:r>
              <a:rPr lang="tr-TR" dirty="0" smtClean="0"/>
              <a:t>Buca İnci Özer Tırnaklı Fen Lisesi</a:t>
            </a:r>
          </a:p>
          <a:p>
            <a:r>
              <a:rPr lang="tr-TR" dirty="0" smtClean="0"/>
              <a:t>Çiğli Fen Lisesi</a:t>
            </a:r>
          </a:p>
          <a:p>
            <a:r>
              <a:rPr lang="tr-TR" dirty="0" smtClean="0"/>
              <a:t>Tire Belgin Atila </a:t>
            </a:r>
            <a:r>
              <a:rPr lang="tr-TR" dirty="0" err="1" smtClean="0"/>
              <a:t>Çallıoğlu</a:t>
            </a:r>
            <a:r>
              <a:rPr lang="tr-TR" dirty="0" smtClean="0"/>
              <a:t> Fen Lisesi</a:t>
            </a:r>
          </a:p>
          <a:p>
            <a:r>
              <a:rPr lang="tr-TR" dirty="0" smtClean="0"/>
              <a:t>Menemen Şehit Ahmet Özsoy Fen Lisesi</a:t>
            </a:r>
          </a:p>
          <a:p>
            <a:r>
              <a:rPr lang="tr-TR" dirty="0" smtClean="0"/>
              <a:t>Bergama Yusuf Kemalettin Perin Fen Lisesi</a:t>
            </a:r>
          </a:p>
          <a:p>
            <a:r>
              <a:rPr lang="tr-TR" dirty="0" smtClean="0"/>
              <a:t>Ödemiş Ayhan </a:t>
            </a:r>
            <a:r>
              <a:rPr lang="tr-TR" dirty="0" err="1" smtClean="0"/>
              <a:t>Kökmen</a:t>
            </a:r>
            <a:r>
              <a:rPr lang="tr-TR" dirty="0" smtClean="0"/>
              <a:t> Fen Lisesi</a:t>
            </a:r>
          </a:p>
          <a:p>
            <a:pPr marL="0" indent="0">
              <a:buNone/>
            </a:pPr>
            <a:endParaRPr lang="tr-TR" dirty="0" smtClean="0"/>
          </a:p>
          <a:p>
            <a:r>
              <a:rPr lang="tr-TR" dirty="0">
                <a:solidFill>
                  <a:schemeClr val="accent5">
                    <a:lumMod val="50000"/>
                  </a:schemeClr>
                </a:solidFill>
              </a:rPr>
              <a:t>MERAK ETTİĞİNİZ OKUL HAKKINDA BİLGİ ALMAK İSTERSENİZ,OKULUN  KENDİ İNTERNET SİTESİNE  BAKABİLİRSİNİZ</a:t>
            </a:r>
          </a:p>
          <a:p>
            <a:endParaRPr lang="tr-TR" dirty="0" smtClean="0"/>
          </a:p>
          <a:p>
            <a:endParaRPr lang="tr-TR" dirty="0" smtClean="0"/>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GÜZEL SANATLAR LİSESİ İLE İLGİLİ BAKABİLECEĞİNİZ İSTELER</a:t>
            </a:r>
            <a:endParaRPr lang="tr-TR" dirty="0"/>
          </a:p>
        </p:txBody>
      </p:sp>
      <p:sp>
        <p:nvSpPr>
          <p:cNvPr id="3" name="2 İçerik Yer Tutucusu"/>
          <p:cNvSpPr>
            <a:spLocks noGrp="1"/>
          </p:cNvSpPr>
          <p:nvPr>
            <p:ph idx="1"/>
          </p:nvPr>
        </p:nvSpPr>
        <p:spPr/>
        <p:txBody>
          <a:bodyPr/>
          <a:lstStyle/>
          <a:p>
            <a:endParaRPr lang="tr-TR" dirty="0" smtClean="0">
              <a:solidFill>
                <a:srgbClr val="0070C0"/>
              </a:solidFill>
            </a:endParaRPr>
          </a:p>
          <a:p>
            <a:r>
              <a:rPr lang="tr-TR" dirty="0" smtClean="0">
                <a:solidFill>
                  <a:srgbClr val="0070C0"/>
                </a:solidFill>
                <a:hlinkClick r:id="rId2"/>
              </a:rPr>
              <a:t>http://meslek.</a:t>
            </a:r>
            <a:r>
              <a:rPr lang="tr-TR" dirty="0" err="1" smtClean="0">
                <a:solidFill>
                  <a:srgbClr val="0070C0"/>
                </a:solidFill>
                <a:hlinkClick r:id="rId2"/>
              </a:rPr>
              <a:t>eba</a:t>
            </a:r>
            <a:r>
              <a:rPr lang="tr-TR" dirty="0" smtClean="0">
                <a:solidFill>
                  <a:srgbClr val="0070C0"/>
                </a:solidFill>
                <a:hlinkClick r:id="rId2"/>
              </a:rPr>
              <a:t>.gov.tr/</a:t>
            </a:r>
            <a:r>
              <a:rPr lang="tr-TR" dirty="0" err="1" smtClean="0">
                <a:solidFill>
                  <a:srgbClr val="0070C0"/>
                </a:solidFill>
                <a:hlinkClick r:id="rId2"/>
              </a:rPr>
              <a:t>gsl</a:t>
            </a:r>
            <a:r>
              <a:rPr lang="tr-TR" dirty="0" smtClean="0">
                <a:solidFill>
                  <a:srgbClr val="0070C0"/>
                </a:solidFill>
                <a:hlinkClick r:id="rId2"/>
              </a:rPr>
              <a:t>.</a:t>
            </a:r>
            <a:r>
              <a:rPr lang="tr-TR" dirty="0" err="1" smtClean="0">
                <a:solidFill>
                  <a:srgbClr val="0070C0"/>
                </a:solidFill>
                <a:hlinkClick r:id="rId2"/>
              </a:rPr>
              <a:t>htm</a:t>
            </a:r>
            <a:endParaRPr lang="tr-TR" dirty="0" smtClean="0">
              <a:solidFill>
                <a:srgbClr val="0070C0"/>
              </a:solidFill>
            </a:endParaRPr>
          </a:p>
          <a:p>
            <a:endParaRPr lang="tr-TR" dirty="0" smtClean="0">
              <a:solidFill>
                <a:srgbClr val="0070C0"/>
              </a:solidFill>
            </a:endParaRPr>
          </a:p>
          <a:p>
            <a:r>
              <a:rPr lang="tr-TR" dirty="0" smtClean="0">
                <a:solidFill>
                  <a:srgbClr val="0070C0"/>
                </a:solidFill>
                <a:hlinkClick r:id="rId3"/>
              </a:rPr>
              <a:t>https://meslegimhayatim.meb.gov.tr/photos/2020/06/04/yetenek-sinavi-e-kilavuzu-2_5ed8c92575a6c.pdf</a:t>
            </a:r>
            <a:endParaRPr lang="tr-TR" dirty="0" smtClean="0">
              <a:solidFill>
                <a:srgbClr val="0070C0"/>
              </a:solidFill>
            </a:endParaRPr>
          </a:p>
          <a:p>
            <a:pPr>
              <a:buNone/>
            </a:pPr>
            <a:r>
              <a:rPr lang="tr-TR" dirty="0" smtClean="0">
                <a:solidFill>
                  <a:srgbClr val="0070C0"/>
                </a:solidFill>
              </a:rPr>
              <a:t>(</a:t>
            </a:r>
            <a:r>
              <a:rPr lang="tr-TR" dirty="0" smtClean="0">
                <a:solidFill>
                  <a:srgbClr val="FF0000"/>
                </a:solidFill>
              </a:rPr>
              <a:t>2020 YILI KILAVUZU GEÇEN SENENİNDİR BİLGİ AMAÇLI BAKILABİLİR)</a:t>
            </a:r>
          </a:p>
          <a:p>
            <a:endParaRPr lang="tr-TR" dirty="0" smtClean="0">
              <a:solidFill>
                <a:srgbClr val="0070C0"/>
              </a:solidFill>
            </a:endParaRPr>
          </a:p>
          <a:p>
            <a:r>
              <a:rPr lang="tr-TR" dirty="0" smtClean="0">
                <a:solidFill>
                  <a:srgbClr val="0070C0"/>
                </a:solidFill>
              </a:rPr>
              <a:t>MERAK ETTİĞİNİZ OKULUN KENDİ İNTERNET SİTESİNE DE BAKABİLİRSİNİZ</a:t>
            </a:r>
            <a:endParaRPr lang="tr-TR" dirty="0" smtClean="0"/>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SPOR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SPOR LİSELERİ, ÖĞRENCİLERE BEDEN EĞİTİMİ VE SPOR ALANINDA TEMEL BİLGİ VE BECERİLER  KAZANDIRMAYI, BEDEN EĞİTİMİ VE SPOR ALANINDA NİTELİKLİ İNSAN YETİŞTİRİLMESİNE KAYNAKLIK ETMEKTEDİR. </a:t>
            </a:r>
          </a:p>
          <a:p>
            <a:r>
              <a:rPr lang="tr-TR" dirty="0" smtClean="0"/>
              <a:t>ORTAOKUL/İMAM-HATİP ORTAOKULUNDAN O YIL MEZUN OLANLAR ARASINDA </a:t>
            </a:r>
            <a:r>
              <a:rPr lang="tr-TR" dirty="0" smtClean="0">
                <a:solidFill>
                  <a:srgbClr val="FF0000"/>
                </a:solidFill>
              </a:rPr>
              <a:t>YETENEK SINAVI </a:t>
            </a:r>
            <a:r>
              <a:rPr lang="tr-TR" dirty="0" smtClean="0"/>
              <a:t>İLE ÖĞRENCİ ALINMAKTADIR.</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İZMİR İLİMİZDEKİ  SPOR LİSELERİ</a:t>
            </a:r>
            <a:endParaRPr lang="tr-TR" dirty="0"/>
          </a:p>
        </p:txBody>
      </p:sp>
      <p:sp>
        <p:nvSpPr>
          <p:cNvPr id="3" name="2 İçerik Yer Tutucusu"/>
          <p:cNvSpPr>
            <a:spLocks noGrp="1"/>
          </p:cNvSpPr>
          <p:nvPr>
            <p:ph idx="1"/>
          </p:nvPr>
        </p:nvSpPr>
        <p:spPr>
          <a:xfrm>
            <a:off x="838200" y="1825624"/>
            <a:ext cx="10515600" cy="4833083"/>
          </a:xfrm>
        </p:spPr>
        <p:txBody>
          <a:bodyPr>
            <a:normAutofit/>
          </a:bodyPr>
          <a:lstStyle/>
          <a:p>
            <a:endParaRPr lang="tr-TR" dirty="0" smtClean="0"/>
          </a:p>
          <a:p>
            <a:r>
              <a:rPr lang="tr-TR" dirty="0" smtClean="0"/>
              <a:t>Foça Spor Lisesi</a:t>
            </a:r>
          </a:p>
          <a:p>
            <a:endParaRPr lang="tr-TR" dirty="0" smtClean="0"/>
          </a:p>
          <a:p>
            <a:r>
              <a:rPr lang="tr-TR" dirty="0" smtClean="0"/>
              <a:t>Buca  Atatürk Spor Lisesi</a:t>
            </a:r>
          </a:p>
          <a:p>
            <a:endParaRPr lang="tr-TR" dirty="0" smtClean="0"/>
          </a:p>
          <a:p>
            <a:pPr marL="0" indent="0">
              <a:buNone/>
            </a:pPr>
            <a:endParaRPr lang="tr-TR" dirty="0" smtClean="0"/>
          </a:p>
          <a:p>
            <a:r>
              <a:rPr lang="tr-TR" dirty="0">
                <a:solidFill>
                  <a:schemeClr val="accent5">
                    <a:lumMod val="50000"/>
                  </a:schemeClr>
                </a:solidFill>
              </a:rPr>
              <a:t>MERAK ETTİĞİNİZ OKUL HAKKINDA BİLGİ ALMAK İSTERSENİZ,OKULUN  KENDİ İNTERNET SİTESİNE  BAKABİLİRSİNİZ</a:t>
            </a:r>
          </a:p>
          <a:p>
            <a:endParaRPr lang="tr-TR" dirty="0" smtClean="0"/>
          </a:p>
        </p:txBody>
      </p:sp>
    </p:spTree>
    <p:extLst>
      <p:ext uri="{BB962C8B-B14F-4D97-AF65-F5344CB8AC3E}">
        <p14:creationId xmlns:p14="http://schemas.microsoft.com/office/powerpoint/2010/main" val="95544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36).png"/>
          <p:cNvPicPr>
            <a:picLocks noGrp="1" noChangeAspect="1"/>
          </p:cNvPicPr>
          <p:nvPr>
            <p:ph idx="1"/>
          </p:nvPr>
        </p:nvPicPr>
        <p:blipFill>
          <a:blip r:embed="rId2"/>
          <a:stretch>
            <a:fillRect/>
          </a:stretch>
        </p:blipFill>
        <p:spPr>
          <a:xfrm>
            <a:off x="627018" y="287383"/>
            <a:ext cx="10620102" cy="625710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SPOR LİSESİ İLE İLGİLİ BAKILABİLECEK SİTELER</a:t>
            </a:r>
            <a:endParaRPr lang="tr-TR" dirty="0"/>
          </a:p>
        </p:txBody>
      </p:sp>
      <p:sp>
        <p:nvSpPr>
          <p:cNvPr id="3" name="2 İçerik Yer Tutucusu"/>
          <p:cNvSpPr>
            <a:spLocks noGrp="1"/>
          </p:cNvSpPr>
          <p:nvPr>
            <p:ph idx="1"/>
          </p:nvPr>
        </p:nvSpPr>
        <p:spPr/>
        <p:txBody>
          <a:bodyPr/>
          <a:lstStyle/>
          <a:p>
            <a:endParaRPr lang="tr-TR" dirty="0" smtClean="0">
              <a:solidFill>
                <a:srgbClr val="0070C0"/>
              </a:solidFill>
            </a:endParaRPr>
          </a:p>
          <a:p>
            <a:r>
              <a:rPr lang="tr-TR" dirty="0" smtClean="0">
                <a:solidFill>
                  <a:srgbClr val="0070C0"/>
                </a:solidFill>
                <a:hlinkClick r:id="rId2"/>
              </a:rPr>
              <a:t>http://meslek.</a:t>
            </a:r>
            <a:r>
              <a:rPr lang="tr-TR" dirty="0" err="1" smtClean="0">
                <a:solidFill>
                  <a:srgbClr val="0070C0"/>
                </a:solidFill>
                <a:hlinkClick r:id="rId2"/>
              </a:rPr>
              <a:t>eba</a:t>
            </a:r>
            <a:r>
              <a:rPr lang="tr-TR" dirty="0" smtClean="0">
                <a:solidFill>
                  <a:srgbClr val="0070C0"/>
                </a:solidFill>
                <a:hlinkClick r:id="rId2"/>
              </a:rPr>
              <a:t>.gov.tr/spor-lisesi.</a:t>
            </a:r>
            <a:r>
              <a:rPr lang="tr-TR" dirty="0" err="1" smtClean="0">
                <a:solidFill>
                  <a:srgbClr val="0070C0"/>
                </a:solidFill>
                <a:hlinkClick r:id="rId2"/>
              </a:rPr>
              <a:t>htm</a:t>
            </a:r>
            <a:endParaRPr lang="tr-TR" dirty="0" smtClean="0">
              <a:solidFill>
                <a:srgbClr val="0070C0"/>
              </a:solidFill>
            </a:endParaRPr>
          </a:p>
          <a:p>
            <a:endParaRPr lang="tr-TR" dirty="0" smtClean="0">
              <a:solidFill>
                <a:srgbClr val="0070C0"/>
              </a:solidFill>
            </a:endParaRPr>
          </a:p>
          <a:p>
            <a:r>
              <a:rPr lang="tr-TR" dirty="0" smtClean="0">
                <a:solidFill>
                  <a:srgbClr val="0070C0"/>
                </a:solidFill>
                <a:hlinkClick r:id="rId3"/>
              </a:rPr>
              <a:t>https://meslegimhayatim.meb.gov.tr/photos/2020/06/04/yetenek-sinavi-e-kilavuzu-2_5ed8c92575a6c.pdf</a:t>
            </a:r>
            <a:endParaRPr lang="tr-TR" dirty="0" smtClean="0">
              <a:solidFill>
                <a:srgbClr val="0070C0"/>
              </a:solidFill>
            </a:endParaRPr>
          </a:p>
          <a:p>
            <a:pPr>
              <a:buNone/>
            </a:pPr>
            <a:r>
              <a:rPr lang="tr-TR" dirty="0" smtClean="0">
                <a:solidFill>
                  <a:srgbClr val="0070C0"/>
                </a:solidFill>
              </a:rPr>
              <a:t>(</a:t>
            </a:r>
            <a:r>
              <a:rPr lang="tr-TR" dirty="0" smtClean="0">
                <a:solidFill>
                  <a:srgbClr val="FF0000"/>
                </a:solidFill>
              </a:rPr>
              <a:t>2020 YILI KILAVUZU GEÇEN SENENİNDİR BİLGİ AMAÇLI BAKILABİLİR)</a:t>
            </a:r>
            <a:endParaRPr lang="tr-TR" dirty="0" smtClean="0">
              <a:solidFill>
                <a:srgbClr val="0070C0"/>
              </a:solidFill>
            </a:endParaRPr>
          </a:p>
          <a:p>
            <a:endParaRPr lang="tr-TR" dirty="0" smtClean="0">
              <a:solidFill>
                <a:srgbClr val="0070C0"/>
              </a:solidFill>
            </a:endParaRPr>
          </a:p>
          <a:p>
            <a:r>
              <a:rPr lang="tr-TR" dirty="0" smtClean="0">
                <a:solidFill>
                  <a:srgbClr val="0070C0"/>
                </a:solidFill>
              </a:rPr>
              <a:t>MERAK ETTİĞİNİZ OKULUN KENDİ İNTERNET SİTESİNE DE BAKABİLİRSİNİZ</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MESLEKİ VE TEKNİK ANADOLU LİSELERİ</a:t>
            </a:r>
            <a:endParaRPr lang="tr-TR" dirty="0"/>
          </a:p>
        </p:txBody>
      </p:sp>
      <p:sp>
        <p:nvSpPr>
          <p:cNvPr id="3" name="2 İçerik Yer Tutucusu"/>
          <p:cNvSpPr>
            <a:spLocks noGrp="1"/>
          </p:cNvSpPr>
          <p:nvPr>
            <p:ph idx="1"/>
          </p:nvPr>
        </p:nvSpPr>
        <p:spPr/>
        <p:txBody>
          <a:bodyPr/>
          <a:lstStyle/>
          <a:p>
            <a:r>
              <a:rPr lang="tr-TR" dirty="0" smtClean="0"/>
              <a:t>ÖĞRENCİLERE MESLEK KAZANDIRMAYI AMAÇLAYAN MESLEKİ ALAN VE DALLAR İLE İLGİLİ EĞİTİM VEREN OKULLARDIR.</a:t>
            </a:r>
          </a:p>
          <a:p>
            <a:r>
              <a:rPr lang="tr-TR" dirty="0" smtClean="0"/>
              <a:t>BAZI OKULLAR VE BAZI ALANLARI LGS PUANI İLE ÖĞRENCİ ALMAKTADIR</a:t>
            </a:r>
          </a:p>
          <a:p>
            <a:r>
              <a:rPr lang="tr-TR" dirty="0" smtClean="0"/>
              <a:t>ÇOĞU MESLEKİ VE TEKNİK ANADOLU LİSESİ İSE ADRESE DAYALI ÖĞRENCİ ALMAKTADIR.</a:t>
            </a:r>
          </a:p>
          <a:p>
            <a:r>
              <a:rPr lang="tr-TR" dirty="0" smtClean="0">
                <a:solidFill>
                  <a:srgbClr val="002060"/>
                </a:solidFill>
              </a:rPr>
              <a:t>AMP</a:t>
            </a:r>
            <a:r>
              <a:rPr lang="tr-TR" dirty="0" smtClean="0">
                <a:solidFill>
                  <a:srgbClr val="FF0000"/>
                </a:solidFill>
              </a:rPr>
              <a:t>: ANADOLU MESLEK PROGRAMI</a:t>
            </a:r>
          </a:p>
          <a:p>
            <a:r>
              <a:rPr lang="tr-TR" dirty="0" smtClean="0">
                <a:solidFill>
                  <a:srgbClr val="002060"/>
                </a:solidFill>
              </a:rPr>
              <a:t>ATP: </a:t>
            </a:r>
            <a:r>
              <a:rPr lang="tr-TR" dirty="0" smtClean="0">
                <a:solidFill>
                  <a:srgbClr val="FF0000"/>
                </a:solidFill>
              </a:rPr>
              <a:t>ANADOLU TEKNİK PROGRAMI (SAYISAL AĞIRLIKLIDIR BİTİRİNCE TEKNİSYEN ÜNVANI ALINIYOR)</a:t>
            </a:r>
            <a:endParaRPr lang="tr-TR"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42).png"/>
          <p:cNvPicPr>
            <a:picLocks noGrp="1" noChangeAspect="1"/>
          </p:cNvPicPr>
          <p:nvPr>
            <p:ph idx="1"/>
          </p:nvPr>
        </p:nvPicPr>
        <p:blipFill>
          <a:blip r:embed="rId2"/>
          <a:stretch>
            <a:fillRect/>
          </a:stretch>
        </p:blipFill>
        <p:spPr>
          <a:xfrm>
            <a:off x="875211" y="522514"/>
            <a:ext cx="10633165" cy="581297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800" dirty="0" smtClean="0"/>
              <a:t>MESLEKİ VE TEKNİK ANADOLU LİSESİ ANADOLU</a:t>
            </a:r>
            <a:r>
              <a:rPr lang="tr-TR" sz="2800" b="1" dirty="0" smtClean="0"/>
              <a:t> </a:t>
            </a:r>
            <a:r>
              <a:rPr lang="tr-TR" sz="2800" b="1" u="sng" dirty="0" smtClean="0">
                <a:solidFill>
                  <a:srgbClr val="FF0000"/>
                </a:solidFill>
              </a:rPr>
              <a:t>TEKNİK</a:t>
            </a:r>
            <a:r>
              <a:rPr lang="tr-TR" sz="2800" b="1" dirty="0" smtClean="0"/>
              <a:t> </a:t>
            </a:r>
            <a:r>
              <a:rPr lang="tr-TR" sz="2800" dirty="0" smtClean="0"/>
              <a:t>PROGRAMINDA </a:t>
            </a:r>
            <a:r>
              <a:rPr lang="tr-TR" sz="2800" b="1" u="sng" dirty="0" smtClean="0">
                <a:solidFill>
                  <a:srgbClr val="FF0000"/>
                </a:solidFill>
              </a:rPr>
              <a:t>SEÇİLEN ALANIN</a:t>
            </a:r>
            <a:r>
              <a:rPr lang="tr-TR" sz="2800" dirty="0" smtClean="0"/>
              <a:t> DERSLERİ OLUYOR. </a:t>
            </a:r>
            <a:r>
              <a:rPr lang="tr-TR" sz="2800" dirty="0" smtClean="0">
                <a:hlinkClick r:id="rId2"/>
              </a:rPr>
              <a:t>http://meslek.</a:t>
            </a:r>
            <a:r>
              <a:rPr lang="tr-TR" sz="2800" dirty="0" err="1" smtClean="0">
                <a:hlinkClick r:id="rId2"/>
              </a:rPr>
              <a:t>eba</a:t>
            </a:r>
            <a:r>
              <a:rPr lang="tr-TR" sz="2800" dirty="0" smtClean="0">
                <a:hlinkClick r:id="rId2"/>
              </a:rPr>
              <a:t>.gov.tr/</a:t>
            </a:r>
            <a:r>
              <a:rPr lang="tr-TR" sz="2800" dirty="0" err="1" smtClean="0">
                <a:hlinkClick r:id="rId2"/>
              </a:rPr>
              <a:t>cerceve</a:t>
            </a:r>
            <a:r>
              <a:rPr lang="tr-TR" sz="2800" dirty="0" smtClean="0">
                <a:hlinkClick r:id="rId2"/>
              </a:rPr>
              <a:t>.</a:t>
            </a:r>
            <a:r>
              <a:rPr lang="tr-TR" sz="2800" dirty="0" err="1" smtClean="0">
                <a:hlinkClick r:id="rId2"/>
              </a:rPr>
              <a:t>php</a:t>
            </a:r>
            <a:r>
              <a:rPr lang="tr-TR" sz="2800" dirty="0" smtClean="0"/>
              <a:t> ADRESİNDEN ALANLARIN DERSLERİ GÖRÜLEBİLİR.</a:t>
            </a:r>
            <a:endParaRPr lang="tr-TR" sz="2800" dirty="0"/>
          </a:p>
        </p:txBody>
      </p:sp>
      <p:pic>
        <p:nvPicPr>
          <p:cNvPr id="4" name="3 İçerik Yer Tutucusu" descr="Ekran Görüntüsü (243).png"/>
          <p:cNvPicPr>
            <a:picLocks noGrp="1" noChangeAspect="1"/>
          </p:cNvPicPr>
          <p:nvPr>
            <p:ph idx="1"/>
          </p:nvPr>
        </p:nvPicPr>
        <p:blipFill>
          <a:blip r:embed="rId3"/>
          <a:stretch>
            <a:fillRect/>
          </a:stretch>
        </p:blipFill>
        <p:spPr>
          <a:xfrm>
            <a:off x="613954" y="1825624"/>
            <a:ext cx="10502537" cy="4731929"/>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44).png"/>
          <p:cNvPicPr>
            <a:picLocks noGrp="1" noChangeAspect="1"/>
          </p:cNvPicPr>
          <p:nvPr>
            <p:ph idx="1"/>
          </p:nvPr>
        </p:nvPicPr>
        <p:blipFill>
          <a:blip r:embed="rId2"/>
          <a:stretch>
            <a:fillRect/>
          </a:stretch>
        </p:blipFill>
        <p:spPr>
          <a:xfrm>
            <a:off x="783771" y="600891"/>
            <a:ext cx="10633166" cy="566928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smtClean="0"/>
              <a:t>MESLEKİ VE TEKNİK ANADOLU LİSESİ ANADOLU </a:t>
            </a:r>
            <a:r>
              <a:rPr lang="tr-TR" sz="2400" b="1" u="sng" dirty="0" smtClean="0">
                <a:solidFill>
                  <a:srgbClr val="FF0000"/>
                </a:solidFill>
              </a:rPr>
              <a:t>MESLEK</a:t>
            </a:r>
            <a:r>
              <a:rPr lang="tr-TR" sz="2400" dirty="0" smtClean="0"/>
              <a:t> PROGRAMINDA </a:t>
            </a:r>
            <a:r>
              <a:rPr lang="tr-TR" sz="2400" b="1" u="sng" dirty="0" smtClean="0">
                <a:solidFill>
                  <a:srgbClr val="FF0000"/>
                </a:solidFill>
              </a:rPr>
              <a:t>SEÇİLEN ALANIN</a:t>
            </a:r>
            <a:r>
              <a:rPr lang="tr-TR" sz="2400" dirty="0" smtClean="0">
                <a:solidFill>
                  <a:srgbClr val="FF0000"/>
                </a:solidFill>
              </a:rPr>
              <a:t> </a:t>
            </a:r>
            <a:r>
              <a:rPr lang="tr-TR" sz="2400" dirty="0" smtClean="0"/>
              <a:t>DERSLERİ OLUYOR. </a:t>
            </a:r>
            <a:r>
              <a:rPr lang="tr-TR" sz="2400" dirty="0" smtClean="0">
                <a:hlinkClick r:id="rId2"/>
              </a:rPr>
              <a:t>http://meslek.</a:t>
            </a:r>
            <a:r>
              <a:rPr lang="tr-TR" sz="2400" dirty="0" err="1" smtClean="0">
                <a:hlinkClick r:id="rId2"/>
              </a:rPr>
              <a:t>eba</a:t>
            </a:r>
            <a:r>
              <a:rPr lang="tr-TR" sz="2400" dirty="0" smtClean="0">
                <a:hlinkClick r:id="rId2"/>
              </a:rPr>
              <a:t>.gov.tr/</a:t>
            </a:r>
            <a:r>
              <a:rPr lang="tr-TR" sz="2400" dirty="0" err="1" smtClean="0">
                <a:hlinkClick r:id="rId2"/>
              </a:rPr>
              <a:t>cerceve</a:t>
            </a:r>
            <a:r>
              <a:rPr lang="tr-TR" sz="2400" dirty="0" smtClean="0">
                <a:hlinkClick r:id="rId2"/>
              </a:rPr>
              <a:t>.</a:t>
            </a:r>
            <a:r>
              <a:rPr lang="tr-TR" sz="2400" dirty="0" err="1" smtClean="0">
                <a:hlinkClick r:id="rId2"/>
              </a:rPr>
              <a:t>php</a:t>
            </a:r>
            <a:r>
              <a:rPr lang="tr-TR" sz="2400" dirty="0" smtClean="0"/>
              <a:t>  ADRESİNDEN ALANLARIN DERSLERİ GÖRÜLEBİLİR.</a:t>
            </a:r>
            <a:endParaRPr lang="tr-TR" sz="2400" dirty="0"/>
          </a:p>
        </p:txBody>
      </p:sp>
      <p:pic>
        <p:nvPicPr>
          <p:cNvPr id="4" name="3 İçerik Yer Tutucusu" descr="Ekran Görüntüsü (245).png"/>
          <p:cNvPicPr>
            <a:picLocks noGrp="1" noChangeAspect="1"/>
          </p:cNvPicPr>
          <p:nvPr>
            <p:ph idx="1"/>
          </p:nvPr>
        </p:nvPicPr>
        <p:blipFill>
          <a:blip r:embed="rId3"/>
          <a:stretch>
            <a:fillRect/>
          </a:stretch>
        </p:blipFill>
        <p:spPr>
          <a:xfrm>
            <a:off x="862149" y="1825625"/>
            <a:ext cx="10084525" cy="474499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en lisesi ortak.png"/>
          <p:cNvPicPr>
            <a:picLocks noGrp="1" noChangeAspect="1"/>
          </p:cNvPicPr>
          <p:nvPr>
            <p:ph idx="1"/>
          </p:nvPr>
        </p:nvPicPr>
        <p:blipFill>
          <a:blip r:embed="rId2"/>
          <a:stretch>
            <a:fillRect/>
          </a:stretch>
        </p:blipFill>
        <p:spPr>
          <a:xfrm>
            <a:off x="431073" y="313509"/>
            <a:ext cx="10959737" cy="5995851"/>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MESLEKİ VE TEKNİK ANADOLU LİSELERİ İLE İLGİLİ BİLGİ ALINABİLECEK SAYFALAR</a:t>
            </a:r>
          </a:p>
        </p:txBody>
      </p:sp>
      <p:sp>
        <p:nvSpPr>
          <p:cNvPr id="3" name="2 İçerik Yer Tutucusu"/>
          <p:cNvSpPr>
            <a:spLocks noGrp="1"/>
          </p:cNvSpPr>
          <p:nvPr>
            <p:ph idx="1"/>
          </p:nvPr>
        </p:nvSpPr>
        <p:spPr/>
        <p:txBody>
          <a:bodyPr>
            <a:normAutofit/>
          </a:bodyPr>
          <a:lstStyle/>
          <a:p>
            <a:r>
              <a:rPr lang="tr-TR" dirty="0" smtClean="0">
                <a:hlinkClick r:id="rId2"/>
              </a:rPr>
              <a:t>http://meslek.eba.gov.tr/cerceve.php</a:t>
            </a:r>
            <a:endParaRPr lang="tr-TR" dirty="0" smtClean="0"/>
          </a:p>
          <a:p>
            <a:r>
              <a:rPr lang="tr-TR" dirty="0" smtClean="0">
                <a:hlinkClick r:id="rId3"/>
              </a:rPr>
              <a:t>http://meslekitanitim.meb.gov.tr/</a:t>
            </a:r>
            <a:endParaRPr lang="tr-TR" dirty="0" smtClean="0"/>
          </a:p>
          <a:p>
            <a:r>
              <a:rPr lang="tr-TR" dirty="0" smtClean="0">
                <a:hlinkClick r:id="rId4"/>
              </a:rPr>
              <a:t>http://mtegm.meb.gov.tr/kurumlar/</a:t>
            </a:r>
            <a:endParaRPr lang="tr-TR" dirty="0" smtClean="0"/>
          </a:p>
          <a:p>
            <a:r>
              <a:rPr lang="tr-TR" dirty="0" smtClean="0">
                <a:hlinkClick r:id="rId5"/>
              </a:rPr>
              <a:t>http://www.alantercihleri.com/</a:t>
            </a:r>
            <a:endParaRPr lang="tr-TR" dirty="0" smtClean="0"/>
          </a:p>
          <a:p>
            <a:endParaRPr lang="tr-TR" dirty="0" smtClean="0"/>
          </a:p>
          <a:p>
            <a:pPr>
              <a:buNone/>
            </a:pPr>
            <a:r>
              <a:rPr lang="tr-TR" dirty="0" smtClean="0"/>
              <a:t> </a:t>
            </a:r>
            <a:r>
              <a:rPr lang="tr-TR" dirty="0" smtClean="0">
                <a:solidFill>
                  <a:srgbClr val="0070C0"/>
                </a:solidFill>
              </a:rPr>
              <a:t>MERAK ETTİĞİNİZ OKULUN KENDİ İNTERNET SİTESİNE DE BAKABİLİRSİNİZ</a:t>
            </a:r>
            <a:endParaRPr lang="tr-TR" dirty="0">
              <a:solidFill>
                <a:srgbClr val="0070C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Mesleki eğitim merkezleri</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smtClean="0"/>
              <a:t>Mesleki eğitim merkezleri temel eğitimi tamamladıktan sonra akademik bir lise eğitimine (fen lisesi, Anadolu lisesi vb.) devam etmek yerine, becerileri doğrultusunda mesleki eğitim almak isteyen öğrencilerin devam ettiği ortaöğretim kurumlarıdır.</a:t>
            </a:r>
          </a:p>
          <a:p>
            <a:endParaRPr lang="tr-TR" dirty="0" smtClean="0"/>
          </a:p>
          <a:p>
            <a:r>
              <a:rPr lang="tr-TR" dirty="0" smtClean="0">
                <a:hlinkClick r:id="rId2"/>
              </a:rPr>
              <a:t>https://meslegimhayatim.meb.gov.tr/egitim/mesleki-egitim</a:t>
            </a:r>
            <a:endParaRPr lang="tr-TR" dirty="0" smtClean="0"/>
          </a:p>
          <a:p>
            <a:r>
              <a:rPr lang="tr-TR" dirty="0" smtClean="0"/>
              <a:t>Mesleki eğitim merkezlerinde okuyan öğrencilere 11. sınıfın sonunda Kalfalık Belgesi, 12. sınıfın sonunda ise Ustalık Belgesi verilecektir. </a:t>
            </a:r>
          </a:p>
          <a:p>
            <a:r>
              <a:rPr lang="tr-TR" dirty="0" smtClean="0"/>
              <a:t>Yapılan yeni düzenleme ile 2019-2020 eğitim-öğretim yılı itibarı ile mesleki eğitim merkezi öğrencileri lise diploması alabilecektir.</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Açık öğretim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Açık öğretim liseleri, uzaktan öğretim teknolojilerini kullanarak merkezi bir sistemle lise öğrenim veren kurumlarıdır. </a:t>
            </a:r>
          </a:p>
          <a:p>
            <a:r>
              <a:rPr lang="tr-TR" dirty="0" smtClean="0">
                <a:hlinkClick r:id="rId2"/>
              </a:rPr>
              <a:t>https://aol.meb.gov.tr/</a:t>
            </a:r>
            <a:r>
              <a:rPr lang="tr-TR" dirty="0" smtClean="0"/>
              <a:t>   AÇIK ÖĞRETİM LİSESİ</a:t>
            </a:r>
          </a:p>
          <a:p>
            <a:r>
              <a:rPr lang="tr-TR" dirty="0" smtClean="0">
                <a:hlinkClick r:id="rId3"/>
              </a:rPr>
              <a:t>http://maol.meb.gov.tr/</a:t>
            </a:r>
            <a:r>
              <a:rPr lang="tr-TR" dirty="0" smtClean="0"/>
              <a:t>   MESLEKİ AÇIK ÖĞRETİM LİSESİ</a:t>
            </a:r>
          </a:p>
          <a:p>
            <a:r>
              <a:rPr lang="tr-TR" dirty="0" smtClean="0">
                <a:hlinkClick r:id="rId4"/>
              </a:rPr>
              <a:t>https://aoihl.meb.gov.tr/</a:t>
            </a:r>
            <a:r>
              <a:rPr lang="tr-TR" dirty="0" smtClean="0"/>
              <a:t>   AÇIK ÖĞRETİM İMAM HATİP LİSESİ</a:t>
            </a:r>
          </a:p>
          <a:p>
            <a:endParaRPr lang="tr-TR" dirty="0" smtClean="0"/>
          </a:p>
          <a:p>
            <a:r>
              <a:rPr lang="tr-TR" dirty="0" smtClean="0"/>
              <a:t>ŞEKLİNDEDİR.</a:t>
            </a:r>
          </a:p>
          <a:p>
            <a:pPr>
              <a:buNone/>
            </a:pP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dirty="0" smtClean="0">
                <a:solidFill>
                  <a:srgbClr val="FF0000"/>
                </a:solidFill>
              </a:rPr>
              <a:t>Özel Liseler </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Bu okullarda eğitim ücretlidir. Ücretler okullara göre farklılık göstermektedir. Kayıt koşullarında belirtildiği gibi bazı okullar YEP ile e-okul üzerinden burslu öğrenci kabul etmektedir.</a:t>
            </a:r>
          </a:p>
          <a:p>
            <a:endParaRPr lang="tr-TR" dirty="0" smtClean="0"/>
          </a:p>
          <a:p>
            <a:r>
              <a:rPr lang="tr-TR" dirty="0" smtClean="0">
                <a:solidFill>
                  <a:srgbClr val="0070C0"/>
                </a:solidFill>
              </a:rPr>
              <a:t>MERAK ETTİĞİNİZ ÖZEL LİSE İÇİN OKULUN KENDİ İNTERNET SİTESİNDEN BAKABİLİRSİNİZ.</a:t>
            </a:r>
            <a:endParaRPr lang="tr-TR" dirty="0">
              <a:solidFill>
                <a:srgbClr val="0070C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9"/>
            <a:ext cx="10515600" cy="2718040"/>
          </a:xfrm>
        </p:spPr>
        <p:txBody>
          <a:bodyPr>
            <a:normAutofit/>
          </a:bodyPr>
          <a:lstStyle/>
          <a:p>
            <a:pPr algn="ctr"/>
            <a:r>
              <a:rPr lang="tr-TR" dirty="0" smtClean="0"/>
              <a:t>OKUL REHBERLİK </a:t>
            </a:r>
            <a:r>
              <a:rPr lang="tr-TR" dirty="0"/>
              <a:t>SERVİSİNDEN BİLGİ ALABİLİRSİNİZ …</a:t>
            </a:r>
            <a:br>
              <a:rPr lang="tr-TR" dirty="0"/>
            </a:br>
            <a:endParaRPr lang="tr-TR" dirty="0"/>
          </a:p>
        </p:txBody>
      </p:sp>
      <p:sp>
        <p:nvSpPr>
          <p:cNvPr id="3" name="2 İçerik Yer Tutucusu"/>
          <p:cNvSpPr>
            <a:spLocks noGrp="1"/>
          </p:cNvSpPr>
          <p:nvPr>
            <p:ph idx="1"/>
          </p:nvPr>
        </p:nvSpPr>
        <p:spPr/>
        <p:txBody>
          <a:bodyPr>
            <a:normAutofit fontScale="92500" lnSpcReduction="20000"/>
          </a:bodyPr>
          <a:lstStyle/>
          <a:p>
            <a:pPr algn="ctr">
              <a:buNone/>
            </a:pPr>
            <a:endParaRPr lang="tr-TR" sz="6600" dirty="0" smtClean="0">
              <a:solidFill>
                <a:srgbClr val="FF0000"/>
              </a:solidFill>
            </a:endParaRPr>
          </a:p>
          <a:p>
            <a:pPr algn="ctr">
              <a:buNone/>
            </a:pPr>
            <a:endParaRPr lang="tr-TR" sz="6600" dirty="0">
              <a:solidFill>
                <a:srgbClr val="FF0000"/>
              </a:solidFill>
            </a:endParaRPr>
          </a:p>
          <a:p>
            <a:pPr algn="ctr">
              <a:buNone/>
            </a:pPr>
            <a:r>
              <a:rPr lang="tr-TR" sz="6600" dirty="0" smtClean="0">
                <a:solidFill>
                  <a:srgbClr val="FF0000"/>
                </a:solidFill>
              </a:rPr>
              <a:t>EMİR SULTAN ORTAOKULU AİLESİ OLARAK TÜM ÖĞRENCİLERİMİZE BAŞARILAR</a:t>
            </a:r>
            <a:r>
              <a:rPr lang="tr-TR" sz="6600" dirty="0">
                <a:solidFill>
                  <a:srgbClr val="FF0000"/>
                </a:solidFill>
              </a:rPr>
              <a:t> </a:t>
            </a:r>
            <a:r>
              <a:rPr lang="tr-TR" sz="6600" dirty="0" smtClean="0">
                <a:solidFill>
                  <a:srgbClr val="FF0000"/>
                </a:solidFill>
              </a:rPr>
              <a:t>DİLERİZ.</a:t>
            </a:r>
            <a:endParaRPr lang="tr-TR" sz="66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en lisesi seçmeli.png"/>
          <p:cNvPicPr>
            <a:picLocks noGrp="1" noChangeAspect="1"/>
          </p:cNvPicPr>
          <p:nvPr>
            <p:ph idx="1"/>
          </p:nvPr>
        </p:nvPicPr>
        <p:blipFill>
          <a:blip r:embed="rId2"/>
          <a:stretch>
            <a:fillRect/>
          </a:stretch>
        </p:blipFill>
        <p:spPr>
          <a:xfrm>
            <a:off x="1345475" y="182880"/>
            <a:ext cx="9914708" cy="650530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ANADOLU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ÖĞRENCİLERİ YÜKSEKÖĞRETİM PROGRAMLARINA HAZIRLAMAK İÇİN EĞİTİM VEREN KURUMLARDIR.</a:t>
            </a:r>
          </a:p>
          <a:p>
            <a:r>
              <a:rPr lang="tr-TR" dirty="0" smtClean="0">
                <a:solidFill>
                  <a:srgbClr val="002060"/>
                </a:solidFill>
              </a:rPr>
              <a:t>BAZI ANADOLU LİSELERİ LGS PUANI7YÜZDELİK DİLİMİ  İLE ÖĞRENCİ ALMAKTADIR.</a:t>
            </a:r>
          </a:p>
          <a:p>
            <a:r>
              <a:rPr lang="tr-TR" dirty="0" smtClean="0"/>
              <a:t>ÇOĞU ANADOLU LİSESİ İSE YEREL YERLEŞTİRME (ADRESE DAYALI )İLE ÖĞRENCİ ALMAKTADIR (OKUL BAŞARI PUANI ÖNEMLİDİR).</a:t>
            </a:r>
          </a:p>
          <a:p>
            <a:r>
              <a:rPr lang="tr-TR" dirty="0" smtClean="0">
                <a:solidFill>
                  <a:srgbClr val="002060"/>
                </a:solidFill>
              </a:rPr>
              <a:t>ANADOLU LİSELERİNDE SAYISAL -EŞİT AĞIRLIK- YABANCI DİL -SÖZEL DERSLERDEN , ÖĞRENCİLER İSTEKLERİNE GÖRE ALAN SEÇİMİ YAPARLAR.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İZMİR İLİMİZDE LGS PUANI İLE ÖĞRENCİ ALAN ANADOLU LİSELERİ</a:t>
            </a:r>
            <a:endParaRPr lang="tr-TR" dirty="0"/>
          </a:p>
        </p:txBody>
      </p:sp>
      <p:sp>
        <p:nvSpPr>
          <p:cNvPr id="3" name="2 İçerik Yer Tutucusu"/>
          <p:cNvSpPr>
            <a:spLocks noGrp="1"/>
          </p:cNvSpPr>
          <p:nvPr>
            <p:ph idx="1"/>
          </p:nvPr>
        </p:nvSpPr>
        <p:spPr/>
        <p:txBody>
          <a:bodyPr/>
          <a:lstStyle/>
          <a:p>
            <a:r>
              <a:rPr lang="tr-TR" dirty="0" smtClean="0"/>
              <a:t>Konak Atatürk Lisesi</a:t>
            </a:r>
          </a:p>
          <a:p>
            <a:r>
              <a:rPr lang="tr-TR" dirty="0" smtClean="0"/>
              <a:t>Bornova Anadolu Lisesi</a:t>
            </a:r>
          </a:p>
          <a:p>
            <a:r>
              <a:rPr lang="tr-TR" dirty="0" smtClean="0"/>
              <a:t>İzmir Kız Lisesi</a:t>
            </a:r>
          </a:p>
          <a:p>
            <a:r>
              <a:rPr lang="tr-TR" dirty="0" smtClean="0"/>
              <a:t>Buca Fatma Saygın Anadolu Lisesi</a:t>
            </a:r>
          </a:p>
          <a:p>
            <a:r>
              <a:rPr lang="tr-TR" dirty="0" smtClean="0"/>
              <a:t>Güzelbahçe 60.Yıl Anadolu Lisesi</a:t>
            </a:r>
          </a:p>
          <a:p>
            <a:r>
              <a:rPr lang="tr-TR" dirty="0" smtClean="0"/>
              <a:t>Karşıyaka Cihat Kora A.L.</a:t>
            </a:r>
          </a:p>
          <a:p>
            <a:r>
              <a:rPr lang="tr-TR" dirty="0" smtClean="0"/>
              <a:t>Karabağlar Övgü </a:t>
            </a:r>
            <a:r>
              <a:rPr lang="tr-TR" dirty="0" err="1" smtClean="0"/>
              <a:t>Terzibaşıoğlu</a:t>
            </a:r>
            <a:r>
              <a:rPr lang="tr-TR" dirty="0" smtClean="0"/>
              <a:t> A.L.</a:t>
            </a:r>
          </a:p>
          <a:p>
            <a:r>
              <a:rPr lang="tr-TR" dirty="0" smtClean="0"/>
              <a:t>Karşıyaka 15 Temmuz Şehitleri A.L.</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İZMİR İLİMİZDE LGS PUANI İLE ÖĞRENCİ ALAN ANADOLU LİSELERİ</a:t>
            </a:r>
            <a:endParaRPr lang="tr-TR" dirty="0"/>
          </a:p>
        </p:txBody>
      </p:sp>
      <p:sp>
        <p:nvSpPr>
          <p:cNvPr id="3" name="2 İçerik Yer Tutucusu"/>
          <p:cNvSpPr>
            <a:spLocks noGrp="1"/>
          </p:cNvSpPr>
          <p:nvPr>
            <p:ph idx="1"/>
          </p:nvPr>
        </p:nvSpPr>
        <p:spPr/>
        <p:txBody>
          <a:bodyPr>
            <a:normAutofit lnSpcReduction="10000"/>
          </a:bodyPr>
          <a:lstStyle/>
          <a:p>
            <a:r>
              <a:rPr lang="tr-TR" dirty="0" smtClean="0"/>
              <a:t>Bornova Yunus Emre A.L.</a:t>
            </a:r>
          </a:p>
          <a:p>
            <a:r>
              <a:rPr lang="tr-TR" dirty="0" smtClean="0"/>
              <a:t>Gaziemir </a:t>
            </a:r>
            <a:r>
              <a:rPr lang="tr-TR" dirty="0" err="1" smtClean="0"/>
              <a:t>Nevvar</a:t>
            </a:r>
            <a:r>
              <a:rPr lang="tr-TR" dirty="0" smtClean="0"/>
              <a:t> Salih </a:t>
            </a:r>
            <a:r>
              <a:rPr lang="tr-TR" dirty="0" err="1" smtClean="0"/>
              <a:t>İşgören</a:t>
            </a:r>
            <a:r>
              <a:rPr lang="tr-TR" dirty="0" smtClean="0"/>
              <a:t> A.L.</a:t>
            </a:r>
          </a:p>
          <a:p>
            <a:r>
              <a:rPr lang="tr-TR" dirty="0" smtClean="0"/>
              <a:t>Konak Anadolu Lisesi</a:t>
            </a:r>
          </a:p>
          <a:p>
            <a:r>
              <a:rPr lang="tr-TR" dirty="0" smtClean="0"/>
              <a:t>İzmir Anadolu Lisesi-Karabağlar</a:t>
            </a:r>
          </a:p>
          <a:p>
            <a:r>
              <a:rPr lang="tr-TR" dirty="0" smtClean="0"/>
              <a:t>Menderes Fatma Ramazan </a:t>
            </a:r>
            <a:r>
              <a:rPr lang="tr-TR" dirty="0" err="1" smtClean="0"/>
              <a:t>Büküşoğlu</a:t>
            </a:r>
            <a:r>
              <a:rPr lang="tr-TR" dirty="0" smtClean="0"/>
              <a:t> A.L.</a:t>
            </a:r>
          </a:p>
          <a:p>
            <a:r>
              <a:rPr lang="tr-TR" dirty="0" smtClean="0"/>
              <a:t>Aliağa Alp Oğuz A.L.</a:t>
            </a:r>
          </a:p>
          <a:p>
            <a:r>
              <a:rPr lang="tr-TR" dirty="0" smtClean="0"/>
              <a:t>Torbalı 7 Eylül A.L.</a:t>
            </a:r>
          </a:p>
          <a:p>
            <a:r>
              <a:rPr lang="tr-TR" dirty="0">
                <a:solidFill>
                  <a:schemeClr val="accent5">
                    <a:lumMod val="50000"/>
                  </a:schemeClr>
                </a:solidFill>
              </a:rPr>
              <a:t>MERAK ETTİĞİNİZ OKUL HAKKINDA BİLGİ ALMAK İSTERSENİZ,OKULUN  KENDİ İNTERNET SİTESİNE  BAKABİLİRSİNİZ</a:t>
            </a:r>
          </a:p>
          <a:p>
            <a:endParaRPr lang="tr-TR" dirty="0"/>
          </a:p>
        </p:txBody>
      </p:sp>
    </p:spTree>
    <p:extLst>
      <p:ext uri="{BB962C8B-B14F-4D97-AF65-F5344CB8AC3E}">
        <p14:creationId xmlns:p14="http://schemas.microsoft.com/office/powerpoint/2010/main" val="54758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nadolu lisesi ortak dersler.png"/>
          <p:cNvPicPr>
            <a:picLocks noGrp="1" noChangeAspect="1"/>
          </p:cNvPicPr>
          <p:nvPr>
            <p:ph idx="1"/>
          </p:nvPr>
        </p:nvPicPr>
        <p:blipFill>
          <a:blip r:embed="rId2"/>
          <a:stretch>
            <a:fillRect/>
          </a:stretch>
        </p:blipFill>
        <p:spPr>
          <a:xfrm>
            <a:off x="888274" y="156754"/>
            <a:ext cx="10411097" cy="6021977"/>
          </a:xfrm>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716</TotalTime>
  <Words>1108</Words>
  <Application>Microsoft Office PowerPoint</Application>
  <PresentationFormat>Özel</PresentationFormat>
  <Paragraphs>164</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Office Teması</vt:lpstr>
      <vt:lpstr> LİSEYE YERLEŞTİRME NASIL YAPILMAKTADIR.</vt:lpstr>
      <vt:lpstr>FEN LİSELERİ</vt:lpstr>
      <vt:lpstr>PowerPoint Sunusu</vt:lpstr>
      <vt:lpstr>PowerPoint Sunusu</vt:lpstr>
      <vt:lpstr>PowerPoint Sunusu</vt:lpstr>
      <vt:lpstr>ANADOLU LİSELERİ</vt:lpstr>
      <vt:lpstr>İZMİR İLİMİZDE LGS PUANI İLE ÖĞRENCİ ALAN ANADOLU LİSELERİ</vt:lpstr>
      <vt:lpstr>İZMİR İLİMİZDE LGS PUANI İLE ÖĞRENCİ ALAN ANADOLU LİSELERİ</vt:lpstr>
      <vt:lpstr>PowerPoint Sunusu</vt:lpstr>
      <vt:lpstr>PowerPoint Sunusu</vt:lpstr>
      <vt:lpstr>FEN VE SOSYAL BİLİMLER PROGRAMI UYGULAYAN İMAM HATİP LİSELERİ</vt:lpstr>
      <vt:lpstr>PowerPoint Sunusu</vt:lpstr>
      <vt:lpstr>PowerPoint Sunusu</vt:lpstr>
      <vt:lpstr>PowerPoint Sunusu</vt:lpstr>
      <vt:lpstr>PowerPoint Sunusu</vt:lpstr>
      <vt:lpstr>İZMİR İLİMİZDEKİ  FEN VE SOSYAL BİLİMLER PROGRAMI UYGULAYAN ANADOLU İMAM HATİP LİSELERİMİZ’DEN BİR KAÇI ;</vt:lpstr>
      <vt:lpstr>FEN VE SOSYAL BİLİMLER PROGRAMI UYGULAYAN İMAM HATİP LİSELERİ İLE İLGİLİ SİTELER</vt:lpstr>
      <vt:lpstr>SOSYAL BİLİMLER LİSELERİ</vt:lpstr>
      <vt:lpstr>İZMİR İLİMİZDEKİ  SOSYAL BİLİMLER LİSELERİ</vt:lpstr>
      <vt:lpstr>PowerPoint Sunusu</vt:lpstr>
      <vt:lpstr>PowerPoint Sunusu</vt:lpstr>
      <vt:lpstr>ANADOLU İMAM HATİP LİSELERİ</vt:lpstr>
      <vt:lpstr>PowerPoint Sunusu</vt:lpstr>
      <vt:lpstr>PowerPoint Sunusu</vt:lpstr>
      <vt:lpstr>ANADOLU İMAM HATİP LİSELERİ İLE İLGİLİ BAKABİLECEĞİNİZ SİTELER</vt:lpstr>
      <vt:lpstr>GÜZEL SANATLAR LİSELERİ</vt:lpstr>
      <vt:lpstr>İZMİR İLİMİZDEKİ  GÜZEL SANATLAR LİSELERİ</vt:lpstr>
      <vt:lpstr>PowerPoint Sunusu</vt:lpstr>
      <vt:lpstr>PowerPoint Sunusu</vt:lpstr>
      <vt:lpstr>GÜZEL SANATLAR LİSESİ İLE İLGİLİ BAKABİLECEĞİNİZ İSTELER</vt:lpstr>
      <vt:lpstr>SPOR LİSELERİ</vt:lpstr>
      <vt:lpstr>İZMİR İLİMİZDEKİ  SPOR LİSELERİ</vt:lpstr>
      <vt:lpstr>PowerPoint Sunusu</vt:lpstr>
      <vt:lpstr>SPOR LİSESİ İLE İLGİLİ BAKILABİLECEK SİTELER</vt:lpstr>
      <vt:lpstr>MESLEKİ VE TEKNİK ANADOLU LİSELERİ</vt:lpstr>
      <vt:lpstr>PowerPoint Sunusu</vt:lpstr>
      <vt:lpstr>MESLEKİ VE TEKNİK ANADOLU LİSESİ ANADOLU TEKNİK PROGRAMINDA SEÇİLEN ALANIN DERSLERİ OLUYOR. http://meslek.eba.gov.tr/cerceve.php ADRESİNDEN ALANLARIN DERSLERİ GÖRÜLEBİLİR.</vt:lpstr>
      <vt:lpstr>PowerPoint Sunusu</vt:lpstr>
      <vt:lpstr>MESLEKİ VE TEKNİK ANADOLU LİSESİ ANADOLU MESLEK PROGRAMINDA SEÇİLEN ALANIN DERSLERİ OLUYOR. http://meslek.eba.gov.tr/cerceve.php  ADRESİNDEN ALANLARIN DERSLERİ GÖRÜLEBİLİR.</vt:lpstr>
      <vt:lpstr>MESLEKİ VE TEKNİK ANADOLU LİSELERİ İLE İLGİLİ BİLGİ ALINABİLECEK SAYFALAR</vt:lpstr>
      <vt:lpstr>Mesleki eğitim merkezleri</vt:lpstr>
      <vt:lpstr>Açık öğretim liseleri</vt:lpstr>
      <vt:lpstr> Özel Liseler </vt:lpstr>
      <vt:lpstr>OKUL REHBERLİK SERVİSİNDEN BİLGİ ALABİLİRSİNİZ …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LİSEYE GEÇİŞ SINAVI</dc:title>
  <dc:creator>Elif Tuncer</dc:creator>
  <cp:lastModifiedBy>HP</cp:lastModifiedBy>
  <cp:revision>182</cp:revision>
  <dcterms:created xsi:type="dcterms:W3CDTF">2018-04-18T19:54:37Z</dcterms:created>
  <dcterms:modified xsi:type="dcterms:W3CDTF">2020-12-25T11:17:59Z</dcterms:modified>
</cp:coreProperties>
</file>